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sldIdLst>
    <p:sldId id="689" r:id="rId2"/>
    <p:sldId id="703" r:id="rId3"/>
    <p:sldId id="701" r:id="rId4"/>
    <p:sldId id="699" r:id="rId5"/>
    <p:sldId id="694" r:id="rId6"/>
    <p:sldId id="691" r:id="rId7"/>
    <p:sldId id="693" r:id="rId8"/>
    <p:sldId id="702" r:id="rId9"/>
    <p:sldId id="395" r:id="rId10"/>
    <p:sldId id="698" r:id="rId11"/>
    <p:sldId id="688" r:id="rId12"/>
  </p:sldIdLst>
  <p:sldSz cx="12192000" cy="6858000"/>
  <p:notesSz cx="6858000" cy="9144000"/>
  <p:defaultTextStyle>
    <a:defPPr>
      <a:defRPr lang="en-US"/>
    </a:defPPr>
    <a:lvl1pPr marL="0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1pPr>
    <a:lvl2pPr marL="521062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2pPr>
    <a:lvl3pPr marL="1042121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3pPr>
    <a:lvl4pPr marL="1563180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4pPr>
    <a:lvl5pPr marL="2084242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5pPr>
    <a:lvl6pPr marL="2605300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6pPr>
    <a:lvl7pPr marL="3126362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7pPr>
    <a:lvl8pPr marL="3647421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8pPr>
    <a:lvl9pPr marL="4168483" algn="l" defTabSz="1042121" rtl="0" eaLnBrk="1" latinLnBrk="0" hangingPunct="1">
      <a:defRPr sz="205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1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22319"/>
    <a:srgbClr val="D6DAD9"/>
    <a:srgbClr val="E30613"/>
    <a:srgbClr val="33373C"/>
    <a:srgbClr val="33FF34"/>
    <a:srgbClr val="828186"/>
    <a:srgbClr val="A5A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C5DD0D-04CC-458A-AB93-8CBE971A3617}" v="78" dt="2023-09-19T20:57:34.3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5" autoAdjust="0"/>
    <p:restoredTop sz="95392" autoAdjust="0"/>
  </p:normalViewPr>
  <p:slideViewPr>
    <p:cSldViewPr showGuides="1">
      <p:cViewPr>
        <p:scale>
          <a:sx n="63" d="100"/>
          <a:sy n="63" d="100"/>
        </p:scale>
        <p:origin x="1188" y="1254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FA44-0771-4DFC-B26A-9102D4547DD2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A314-C704-4C33-84AA-6D9A56C39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68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39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61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48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5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18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091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960" algn="l" defTabSz="91373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About Me</a:t>
            </a:r>
          </a:p>
          <a:p>
            <a:endParaRPr lang="en-GB" dirty="0"/>
          </a:p>
          <a:p>
            <a:r>
              <a:rPr lang="en-GB" dirty="0"/>
              <a:t>Working class backgrounds in Liverpool left school at 14</a:t>
            </a:r>
          </a:p>
          <a:p>
            <a:endParaRPr lang="en-GB" dirty="0"/>
          </a:p>
          <a:p>
            <a:r>
              <a:rPr lang="en-GB" dirty="0"/>
              <a:t>My sister got on with academic work effortlessly</a:t>
            </a:r>
          </a:p>
          <a:p>
            <a:endParaRPr lang="en-GB" dirty="0"/>
          </a:p>
          <a:p>
            <a:r>
              <a:rPr lang="en-GB" dirty="0"/>
              <a:t> struggled at school didn't do well and hated it</a:t>
            </a:r>
          </a:p>
          <a:p>
            <a:endParaRPr lang="en-GB" dirty="0"/>
          </a:p>
          <a:p>
            <a:r>
              <a:rPr lang="en-GB" dirty="0"/>
              <a:t>Went to college 18 to do design foundation old school graphic design and photography</a:t>
            </a:r>
          </a:p>
          <a:p>
            <a:endParaRPr lang="en-GB" dirty="0"/>
          </a:p>
          <a:p>
            <a:r>
              <a:rPr lang="en-GB" dirty="0"/>
              <a:t>Got it into photography with ideas as being a documentary photographer I'm left to go to another college to do photography full-time - didn't like the course wasn't there's a </a:t>
            </a:r>
            <a:r>
              <a:rPr lang="en-GB" dirty="0" err="1"/>
              <a:t>sucky</a:t>
            </a:r>
            <a:r>
              <a:rPr lang="en-GB" dirty="0"/>
              <a:t> student</a:t>
            </a:r>
          </a:p>
          <a:p>
            <a:endParaRPr lang="en-GB" dirty="0"/>
          </a:p>
          <a:p>
            <a:r>
              <a:rPr lang="en-GB" dirty="0"/>
              <a:t>Try to get into university to do photography about four times - but didn't get in - this is hindsight was no bad thing as I walls nought ready academically or emotionally</a:t>
            </a:r>
          </a:p>
          <a:p>
            <a:endParaRPr lang="en-GB" dirty="0"/>
          </a:p>
          <a:p>
            <a:r>
              <a:rPr lang="en-GB" dirty="0"/>
              <a:t>Got interested in community arts through camera works magazine </a:t>
            </a:r>
          </a:p>
          <a:p>
            <a:endParaRPr lang="en-GB" dirty="0"/>
          </a:p>
          <a:p>
            <a:r>
              <a:rPr lang="en-GB" dirty="0"/>
              <a:t>Went on to work and community ought for 28 years I'm Working on various projects with community groups</a:t>
            </a:r>
          </a:p>
          <a:p>
            <a:endParaRPr lang="en-GB" dirty="0"/>
          </a:p>
          <a:p>
            <a:r>
              <a:rPr lang="en-GB" dirty="0"/>
              <a:t>While I was still working in community arts a friend of mine hard apply to go on a Masters course at Southampton Institute now Solent university - wasn't sure due to mean not getting on well in education before</a:t>
            </a:r>
          </a:p>
          <a:p>
            <a:endParaRPr lang="en-GB" dirty="0"/>
          </a:p>
          <a:p>
            <a:r>
              <a:rPr lang="en-GB" dirty="0"/>
              <a:t>But everything clicked into place I really enjoyed the course gain confidence learnt a lot - the theory covered post-modernism and globalisation which related to almost of the topics in my community all job - and through doing this course I truly believe in the transformation possible in higher education.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1BBE8C-079C-3642-8288-EE641C7B4EC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3913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08711" y="4702106"/>
            <a:ext cx="7385799" cy="1345390"/>
          </a:xfrm>
        </p:spPr>
        <p:txBody>
          <a:bodyPr anchor="b">
            <a:normAutofit/>
          </a:bodyPr>
          <a:lstStyle>
            <a:lvl1pPr algn="l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8711" y="6162707"/>
            <a:ext cx="9144000" cy="691273"/>
          </a:xfrm>
        </p:spPr>
        <p:txBody>
          <a:bodyPr>
            <a:normAutofit/>
          </a:bodyPr>
          <a:lstStyle>
            <a:lvl1pPr marL="0" indent="0" algn="l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1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72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339288" y="4702106"/>
            <a:ext cx="9144000" cy="1345390"/>
          </a:xfrm>
        </p:spPr>
        <p:txBody>
          <a:bodyPr anchor="b">
            <a:normAutofit/>
          </a:bodyPr>
          <a:lstStyle>
            <a:lvl1pPr algn="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62707"/>
            <a:ext cx="9144000" cy="691273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5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339288" y="4702106"/>
            <a:ext cx="9144000" cy="1345390"/>
          </a:xfrm>
        </p:spPr>
        <p:txBody>
          <a:bodyPr anchor="b">
            <a:normAutofit/>
          </a:bodyPr>
          <a:lstStyle>
            <a:lvl1pPr algn="r">
              <a:defRPr sz="2722" spc="45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62707"/>
            <a:ext cx="9144000" cy="691273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tx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26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39288" y="4702106"/>
            <a:ext cx="9144000" cy="1345390"/>
          </a:xfrm>
        </p:spPr>
        <p:txBody>
          <a:bodyPr anchor="b">
            <a:normAutofit/>
          </a:bodyPr>
          <a:lstStyle>
            <a:lvl1pPr algn="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62707"/>
            <a:ext cx="9144000" cy="691273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0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339288" y="4702106"/>
            <a:ext cx="9144000" cy="134539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r" defTabSz="75595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000" kern="1200" cap="all" spc="5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22" dirty="0"/>
              <a:t>Click to edit title</a:t>
            </a:r>
            <a:endParaRPr lang="en-GB" sz="2722" dirty="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477723" y="5633558"/>
            <a:ext cx="11005567" cy="468004"/>
          </a:xfrm>
        </p:spPr>
        <p:txBody>
          <a:bodyPr>
            <a:normAutofit/>
          </a:bodyPr>
          <a:lstStyle>
            <a:lvl1pPr algn="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56388"/>
            <a:ext cx="9144000" cy="628429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56388"/>
            <a:ext cx="9144000" cy="628429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sp>
        <p:nvSpPr>
          <p:cNvPr id="20" name="Title 17"/>
          <p:cNvSpPr>
            <a:spLocks noGrp="1"/>
          </p:cNvSpPr>
          <p:nvPr>
            <p:ph type="title" hasCustomPrompt="1"/>
          </p:nvPr>
        </p:nvSpPr>
        <p:spPr>
          <a:xfrm>
            <a:off x="5835324" y="5628952"/>
            <a:ext cx="5647964" cy="753727"/>
          </a:xfrm>
        </p:spPr>
        <p:txBody>
          <a:bodyPr>
            <a:noAutofit/>
          </a:bodyPr>
          <a:lstStyle>
            <a:lvl1pPr algn="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6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rgbClr val="E223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F980EA-F6D0-5F4F-88B3-F3BAFAE9BC0F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2A32FE-5DA2-8140-9C5A-192E74D375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04800"/>
            <a:ext cx="8382000" cy="7620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  <a:lvl3pPr>
              <a:defRPr sz="6000"/>
            </a:lvl3pPr>
          </a:lstStyle>
          <a:p>
            <a:pPr lvl="0"/>
            <a:r>
              <a:rPr lang="en-US" sz="4000" dirty="0"/>
              <a:t>Your name here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F2CA8A4-F897-274A-9E91-BA573E34450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" y="2091933"/>
            <a:ext cx="7620000" cy="2022867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Add all units you teach on:</a:t>
            </a:r>
          </a:p>
          <a:p>
            <a:pPr lvl="0"/>
            <a:r>
              <a:rPr lang="en-US" dirty="0"/>
              <a:t>Unit Name, Number &amp; if you are a unit leader of tutor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EBFF1B7-A99A-6444-8C5C-2C1EC21F2E26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8931000" y="304800"/>
            <a:ext cx="2880000" cy="2880000"/>
          </a:xfrm>
        </p:spPr>
        <p:txBody>
          <a:bodyPr>
            <a:normAutofit/>
          </a:bodyPr>
          <a:lstStyle>
            <a:lvl1pPr algn="ctr"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Add your </a:t>
            </a:r>
            <a:br>
              <a:rPr lang="en-US" dirty="0"/>
            </a:br>
            <a:r>
              <a:rPr lang="en-US" dirty="0"/>
              <a:t>photo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E2D546-71A7-2E4E-B697-839C4F935306}"/>
              </a:ext>
            </a:extLst>
          </p:cNvPr>
          <p:cNvSpPr txBox="1"/>
          <p:nvPr userDrawn="1"/>
        </p:nvSpPr>
        <p:spPr>
          <a:xfrm>
            <a:off x="609600" y="1488757"/>
            <a:ext cx="297180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Units Taught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A831A6-FD7E-6540-9B7E-8D603A74B6B8}"/>
              </a:ext>
            </a:extLst>
          </p:cNvPr>
          <p:cNvSpPr txBox="1"/>
          <p:nvPr userDrawn="1"/>
        </p:nvSpPr>
        <p:spPr>
          <a:xfrm>
            <a:off x="8610600" y="3369026"/>
            <a:ext cx="31848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2400" dirty="0">
                <a:solidFill>
                  <a:srgbClr val="FFFFFF"/>
                </a:solidFill>
              </a:rPr>
              <a:t>Contact details</a:t>
            </a:r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8834AA-B0EF-5C4C-AD89-3EB65169A857}"/>
              </a:ext>
            </a:extLst>
          </p:cNvPr>
          <p:cNvSpPr txBox="1"/>
          <p:nvPr userDrawn="1"/>
        </p:nvSpPr>
        <p:spPr>
          <a:xfrm>
            <a:off x="618066" y="4612957"/>
            <a:ext cx="433493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Other Responsibilities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0EDEEC57-33E0-3849-AE5A-69401FF8D7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5733" y="5183550"/>
            <a:ext cx="7653867" cy="1217250"/>
          </a:xfrm>
        </p:spPr>
        <p:txBody>
          <a:bodyPr>
            <a:norm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Add other responsivities such a course leader, committees etc.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210D9B-CAFC-8341-967A-87F90A7479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890963"/>
            <a:ext cx="3352800" cy="2738437"/>
          </a:xfrm>
        </p:spPr>
        <p:txBody>
          <a:bodyPr>
            <a:normAutofit/>
          </a:bodyPr>
          <a:lstStyle>
            <a:lvl1pPr algn="r">
              <a:defRPr sz="200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 sz="1800" dirty="0">
                <a:latin typeface="+mj-lt"/>
              </a:rPr>
              <a:t>Office: JM506 Add phone &amp; email</a:t>
            </a:r>
          </a:p>
        </p:txBody>
      </p:sp>
    </p:spTree>
    <p:extLst>
      <p:ext uri="{BB962C8B-B14F-4D97-AF65-F5344CB8AC3E}">
        <p14:creationId xmlns:p14="http://schemas.microsoft.com/office/powerpoint/2010/main" val="58737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rgbClr val="E223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8F980EA-F6D0-5F4F-88B3-F3BAFAE9BC0F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2A32FE-5DA2-8140-9C5A-192E74D375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1000" y="304800"/>
            <a:ext cx="8382000" cy="762000"/>
          </a:xfrm>
        </p:spPr>
        <p:txBody>
          <a:bodyPr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  <a:lvl3pPr>
              <a:defRPr sz="6000"/>
            </a:lvl3pPr>
          </a:lstStyle>
          <a:p>
            <a:pPr lvl="0"/>
            <a:r>
              <a:rPr lang="en-US" sz="4000" dirty="0"/>
              <a:t>Your name here</a:t>
            </a:r>
            <a:endParaRPr lang="en-US" dirty="0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7A9B48D-44D6-BE47-AA14-A38205DEC30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43200"/>
            <a:ext cx="10972800" cy="533400"/>
          </a:xfrm>
        </p:spPr>
        <p:txBody>
          <a:bodyPr>
            <a:normAutofit/>
          </a:bodyPr>
          <a:lstStyle>
            <a:lvl1pPr marL="0" marR="0" indent="0" algn="l" defTabSz="685809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rgbClr val="FFFFFF"/>
                </a:solidFill>
              </a:defRPr>
            </a:lvl1pPr>
          </a:lstStyle>
          <a:p>
            <a:pPr marL="0" marR="0" lvl="0" indent="0" algn="l" defTabSz="685809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400" dirty="0">
                <a:solidFill>
                  <a:srgbClr val="FFFFFF"/>
                </a:solidFill>
              </a:rPr>
              <a:t>Add information about you on here – something interesting and use photos too! </a:t>
            </a:r>
          </a:p>
        </p:txBody>
      </p:sp>
    </p:spTree>
    <p:extLst>
      <p:ext uri="{BB962C8B-B14F-4D97-AF65-F5344CB8AC3E}">
        <p14:creationId xmlns:p14="http://schemas.microsoft.com/office/powerpoint/2010/main" val="11154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D0AC-EB2B-4CC7-9248-133F3FCBBCD8}" type="datetime1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575479" y="1415221"/>
            <a:ext cx="11168487" cy="4778872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5479" y="927460"/>
            <a:ext cx="11168487" cy="427722"/>
          </a:xfrm>
        </p:spPr>
        <p:txBody>
          <a:bodyPr>
            <a:normAutofit/>
          </a:bodyPr>
          <a:lstStyle>
            <a:lvl1pPr>
              <a:defRPr sz="2177" spc="34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575479" y="350015"/>
            <a:ext cx="11168487" cy="514805"/>
          </a:xfrm>
        </p:spPr>
        <p:txBody>
          <a:bodyPr>
            <a:normAutofit/>
          </a:bodyPr>
          <a:lstStyle>
            <a:lvl1pPr>
              <a:defRPr sz="3266" baseline="0"/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4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rgbClr val="E223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6442667" y="4"/>
            <a:ext cx="5749338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75476" y="1415221"/>
            <a:ext cx="5607415" cy="477887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5476" y="927460"/>
            <a:ext cx="5607415" cy="427722"/>
          </a:xfrm>
        </p:spPr>
        <p:txBody>
          <a:bodyPr>
            <a:normAutofit/>
          </a:bodyPr>
          <a:lstStyle>
            <a:lvl1pPr>
              <a:defRPr sz="2177" spc="34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7" name="Title 6"/>
          <p:cNvSpPr>
            <a:spLocks noGrp="1"/>
          </p:cNvSpPr>
          <p:nvPr>
            <p:ph type="title" hasCustomPrompt="1"/>
          </p:nvPr>
        </p:nvSpPr>
        <p:spPr>
          <a:xfrm>
            <a:off x="575476" y="350015"/>
            <a:ext cx="5607415" cy="514805"/>
          </a:xfrm>
        </p:spPr>
        <p:txBody>
          <a:bodyPr>
            <a:noAutofit/>
          </a:bodyPr>
          <a:lstStyle>
            <a:lvl1pPr>
              <a:defRPr sz="3266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4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2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8330" y="3958975"/>
            <a:ext cx="3041211" cy="2041930"/>
          </a:xfrm>
        </p:spPr>
        <p:txBody>
          <a:bodyPr/>
          <a:lstStyle>
            <a:lvl1pPr algn="ctr">
              <a:spcAft>
                <a:spcPts val="544"/>
              </a:spcAft>
              <a:defRPr sz="998" spc="29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5A4E-DED3-46A1-A7CF-EEE1AC785408}" type="datetime1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4589878" y="3958975"/>
            <a:ext cx="3041211" cy="2041930"/>
          </a:xfrm>
        </p:spPr>
        <p:txBody>
          <a:bodyPr/>
          <a:lstStyle>
            <a:lvl1pPr algn="ctr">
              <a:spcAft>
                <a:spcPts val="544"/>
              </a:spcAft>
              <a:defRPr sz="998" spc="29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7761426" y="3958975"/>
            <a:ext cx="3041211" cy="2041930"/>
          </a:xfrm>
        </p:spPr>
        <p:txBody>
          <a:bodyPr/>
          <a:lstStyle>
            <a:lvl1pPr algn="ctr">
              <a:spcAft>
                <a:spcPts val="544"/>
              </a:spcAft>
              <a:defRPr sz="998" spc="290" baseline="0"/>
            </a:lvl1pPr>
            <a:lvl2pPr algn="ctr"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830558" y="1861300"/>
            <a:ext cx="2216767" cy="1763562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002107" y="1861300"/>
            <a:ext cx="2216767" cy="1763562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8173655" y="1861300"/>
            <a:ext cx="2216767" cy="1763562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">
    <p:bg>
      <p:bgPr>
        <a:solidFill>
          <a:srgbClr val="E223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6442667" y="4"/>
            <a:ext cx="5749338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575476" y="1415221"/>
            <a:ext cx="5607415" cy="477887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5476" y="927460"/>
            <a:ext cx="5607415" cy="427722"/>
          </a:xfrm>
        </p:spPr>
        <p:txBody>
          <a:bodyPr>
            <a:normAutofit/>
          </a:bodyPr>
          <a:lstStyle>
            <a:lvl1pPr>
              <a:defRPr sz="2177" spc="34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575476" y="350015"/>
            <a:ext cx="5607415" cy="514805"/>
          </a:xfrm>
        </p:spPr>
        <p:txBody>
          <a:bodyPr>
            <a:normAutofit/>
          </a:bodyPr>
          <a:lstStyle>
            <a:lvl1pPr>
              <a:defRPr sz="326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3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, text on right">
    <p:bg>
      <p:bgPr>
        <a:solidFill>
          <a:srgbClr val="E223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04" y="4"/>
            <a:ext cx="5749338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182891" y="1415221"/>
            <a:ext cx="5607415" cy="4778872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82891" y="927460"/>
            <a:ext cx="5607415" cy="427722"/>
          </a:xfrm>
        </p:spPr>
        <p:txBody>
          <a:bodyPr>
            <a:normAutofit/>
          </a:bodyPr>
          <a:lstStyle>
            <a:lvl1pPr>
              <a:defRPr sz="2177" spc="345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182891" y="350015"/>
            <a:ext cx="5607415" cy="514805"/>
          </a:xfrm>
        </p:spPr>
        <p:txBody>
          <a:bodyPr>
            <a:normAutofit/>
          </a:bodyPr>
          <a:lstStyle>
            <a:lvl1pPr>
              <a:defRPr sz="3266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2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2667" y="4"/>
            <a:ext cx="5749338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75476" y="1415221"/>
            <a:ext cx="5607415" cy="4778872"/>
          </a:xfrm>
        </p:spPr>
        <p:txBody>
          <a:bodyPr>
            <a:normAutofit/>
          </a:bodyPr>
          <a:lstStyle/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5476" y="927460"/>
            <a:ext cx="5607415" cy="427722"/>
          </a:xfrm>
        </p:spPr>
        <p:txBody>
          <a:bodyPr>
            <a:normAutofit/>
          </a:bodyPr>
          <a:lstStyle>
            <a:lvl1pPr>
              <a:defRPr sz="2177" spc="34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575476" y="350015"/>
            <a:ext cx="5607415" cy="514805"/>
          </a:xfrm>
        </p:spPr>
        <p:txBody>
          <a:bodyPr>
            <a:normAutofit/>
          </a:bodyPr>
          <a:lstStyle>
            <a:lvl1pPr>
              <a:defRPr sz="3266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4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04" y="4"/>
            <a:ext cx="5749338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182891" y="1415221"/>
            <a:ext cx="5607415" cy="4778872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82891" y="927460"/>
            <a:ext cx="5607415" cy="427722"/>
          </a:xfrm>
        </p:spPr>
        <p:txBody>
          <a:bodyPr>
            <a:normAutofit/>
          </a:bodyPr>
          <a:lstStyle>
            <a:lvl1pPr>
              <a:defRPr sz="2177" spc="34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182891" y="350015"/>
            <a:ext cx="5607415" cy="514805"/>
          </a:xfrm>
        </p:spPr>
        <p:txBody>
          <a:bodyPr>
            <a:normAutofit/>
          </a:bodyPr>
          <a:lstStyle>
            <a:lvl1pPr>
              <a:defRPr sz="3266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6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442667" y="4"/>
            <a:ext cx="5749338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575476" y="350015"/>
            <a:ext cx="5607415" cy="514805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sz="3266" dirty="0"/>
              <a:t>HEADER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575476" y="1415221"/>
            <a:ext cx="5607415" cy="4778872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575476" y="927460"/>
            <a:ext cx="5607415" cy="427722"/>
          </a:xfrm>
        </p:spPr>
        <p:txBody>
          <a:bodyPr>
            <a:normAutofit/>
          </a:bodyPr>
          <a:lstStyle>
            <a:lvl1pPr>
              <a:defRPr sz="2177" spc="34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04" y="4"/>
            <a:ext cx="5749338" cy="6858000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182891" y="1415221"/>
            <a:ext cx="5607415" cy="4778872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Text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182891" y="927460"/>
            <a:ext cx="5607415" cy="427722"/>
          </a:xfrm>
        </p:spPr>
        <p:txBody>
          <a:bodyPr>
            <a:normAutofit/>
          </a:bodyPr>
          <a:lstStyle>
            <a:lvl1pPr>
              <a:defRPr sz="2177" spc="345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182891" y="350015"/>
            <a:ext cx="5607415" cy="514805"/>
          </a:xfrm>
        </p:spPr>
        <p:txBody>
          <a:bodyPr>
            <a:normAutofit/>
          </a:bodyPr>
          <a:lstStyle>
            <a:lvl1pPr>
              <a:defRPr sz="3266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9" y="-2"/>
            <a:ext cx="6093284" cy="3429000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2"/>
          </a:p>
        </p:txBody>
      </p:sp>
      <p:sp>
        <p:nvSpPr>
          <p:cNvPr id="7" name="Rectangle 6"/>
          <p:cNvSpPr/>
          <p:nvPr userDrawn="1"/>
        </p:nvSpPr>
        <p:spPr>
          <a:xfrm>
            <a:off x="6093295" y="3429000"/>
            <a:ext cx="6093284" cy="3429000"/>
          </a:xfrm>
          <a:prstGeom prst="rect">
            <a:avLst/>
          </a:prstGeom>
          <a:solidFill>
            <a:srgbClr val="E22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2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" y="3429000"/>
            <a:ext cx="6093284" cy="3429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4887" y="4336974"/>
            <a:ext cx="4668724" cy="1935563"/>
          </a:xfrm>
        </p:spPr>
        <p:txBody>
          <a:bodyPr/>
          <a:lstStyle>
            <a:lvl1pPr>
              <a:spcAft>
                <a:spcPts val="1089"/>
              </a:spcAft>
              <a:defRPr sz="1089" spc="29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58421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2692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485344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B7D4B9-814E-482A-ADA1-7D874ADCE05F}" type="datetime1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819039" y="899252"/>
            <a:ext cx="4668724" cy="1935563"/>
          </a:xfrm>
        </p:spPr>
        <p:txBody>
          <a:bodyPr/>
          <a:lstStyle>
            <a:lvl1pPr>
              <a:spcAft>
                <a:spcPts val="1089"/>
              </a:spcAft>
              <a:defRPr sz="1089" spc="29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58421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2692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485344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93295" y="0"/>
            <a:ext cx="6093284" cy="3429000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8" t="55174" r="-3129" b="-1109"/>
          <a:stretch/>
        </p:blipFill>
        <p:spPr>
          <a:xfrm>
            <a:off x="0" y="3"/>
            <a:ext cx="4237873" cy="283975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0667" y="2363289"/>
            <a:ext cx="7168570" cy="3525490"/>
          </a:xfrm>
        </p:spPr>
        <p:txBody>
          <a:bodyPr/>
          <a:lstStyle>
            <a:lvl1pPr>
              <a:spcAft>
                <a:spcPts val="363"/>
              </a:spcAft>
              <a:defRPr sz="1633" spc="363" baseline="0"/>
            </a:lvl1pPr>
            <a:lvl2pPr marL="0" indent="0">
              <a:lnSpc>
                <a:spcPct val="120000"/>
              </a:lnSpc>
              <a:defRPr sz="1270"/>
            </a:lvl2pPr>
            <a:lvl3pPr marL="0" indent="0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31FA-082D-4023-9E33-93466348B427}" type="datetime1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7" b="9985"/>
          <a:stretch/>
        </p:blipFill>
        <p:spPr>
          <a:xfrm>
            <a:off x="8039100" y="3886200"/>
            <a:ext cx="41529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rgbClr val="E223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25" t="38890" r="1875" b="33333"/>
          <a:stretch/>
        </p:blipFill>
        <p:spPr>
          <a:xfrm>
            <a:off x="4191000" y="2594625"/>
            <a:ext cx="4267200" cy="190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968231"/>
            <a:ext cx="10515600" cy="2756169"/>
          </a:xfrm>
        </p:spPr>
        <p:txBody>
          <a:bodyPr anchor="ctr">
            <a:normAutofit/>
          </a:bodyPr>
          <a:lstStyle>
            <a:lvl1pPr algn="ctr">
              <a:defRPr sz="2903" spc="40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3841" userDrawn="1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orient="horz" pos="268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9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1" userDrawn="1">
          <p15:clr>
            <a:srgbClr val="FBAE40"/>
          </p15:clr>
        </p15:guide>
        <p15:guide id="3" orient="horz" pos="2693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87904-338B-114F-B42D-4A228847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6ED34-271C-7749-A1F0-22D96F92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D5F5E-29B7-FF47-A9B3-97DD5FA3F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2803-CEAB-1242-9004-F793351BDEC0}" type="datetimeFigureOut">
              <a:rPr lang="en-GB" smtClean="0"/>
              <a:t>19/09/2023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36C95-68DA-164F-B6A5-8AF92D6A1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2354F-DE92-9144-83DA-B3DFB4351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2FEEF-49B0-5540-95D1-3BD38C188C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690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59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6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4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08711" y="4702106"/>
            <a:ext cx="7385799" cy="1345390"/>
          </a:xfrm>
        </p:spPr>
        <p:txBody>
          <a:bodyPr anchor="b">
            <a:normAutofit/>
          </a:bodyPr>
          <a:lstStyle>
            <a:lvl1pPr algn="l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08711" y="6162707"/>
            <a:ext cx="9144000" cy="691273"/>
          </a:xfrm>
        </p:spPr>
        <p:txBody>
          <a:bodyPr>
            <a:normAutofit/>
          </a:bodyPr>
          <a:lstStyle>
            <a:lvl1pPr marL="0" indent="0" algn="l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5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tx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00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tx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1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5" indent="0" algn="ctr">
              <a:buNone/>
              <a:defRPr sz="1500"/>
            </a:lvl2pPr>
            <a:lvl3pPr marL="685809" indent="0" algn="ctr">
              <a:buNone/>
              <a:defRPr sz="1350"/>
            </a:lvl3pPr>
            <a:lvl4pPr marL="1028714" indent="0" algn="ctr">
              <a:buNone/>
              <a:defRPr sz="1200"/>
            </a:lvl4pPr>
            <a:lvl5pPr marL="1371618" indent="0" algn="ctr">
              <a:buNone/>
              <a:defRPr sz="1200"/>
            </a:lvl5pPr>
            <a:lvl6pPr marL="1714522" indent="0" algn="ctr">
              <a:buNone/>
              <a:defRPr sz="1200"/>
            </a:lvl6pPr>
            <a:lvl7pPr marL="2057426" indent="0" algn="ctr">
              <a:buNone/>
              <a:defRPr sz="1200"/>
            </a:lvl7pPr>
            <a:lvl8pPr marL="2400331" indent="0" algn="ctr">
              <a:buNone/>
              <a:defRPr sz="1200"/>
            </a:lvl8pPr>
            <a:lvl9pPr marL="2743236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9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484" y="350015"/>
            <a:ext cx="11005567" cy="514805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/>
              <a:t>Title goes here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5484" y="864818"/>
            <a:ext cx="11005567" cy="532927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1408" y="6337927"/>
            <a:ext cx="2486428" cy="18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35" spc="136" baseline="0">
                <a:solidFill>
                  <a:schemeClr val="tx2"/>
                </a:solidFill>
              </a:defRPr>
            </a:lvl1pPr>
          </a:lstStyle>
          <a:p>
            <a:fld id="{C1209DAD-92F4-4EEF-A8EA-9263434B5E48}" type="datetime1">
              <a:rPr lang="en-GB" smtClean="0"/>
              <a:t>19/09/2023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478" y="6337927"/>
            <a:ext cx="7605925" cy="18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35" spc="136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7834" y="6337927"/>
            <a:ext cx="913213" cy="1833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35" spc="136" baseline="0">
                <a:solidFill>
                  <a:schemeClr val="tx2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3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50" r:id="rId18"/>
    <p:sldLayoutId id="2147483670" r:id="rId19"/>
    <p:sldLayoutId id="2147483658" r:id="rId20"/>
    <p:sldLayoutId id="2147483656" r:id="rId21"/>
    <p:sldLayoutId id="2147483673" r:id="rId22"/>
    <p:sldLayoutId id="2147483668" r:id="rId23"/>
    <p:sldLayoutId id="2147483674" r:id="rId24"/>
    <p:sldLayoutId id="2147483669" r:id="rId25"/>
    <p:sldLayoutId id="2147483675" r:id="rId26"/>
    <p:sldLayoutId id="2147483666" r:id="rId27"/>
    <p:sldLayoutId id="2147483664" r:id="rId28"/>
    <p:sldLayoutId id="2147483651" r:id="rId29"/>
    <p:sldLayoutId id="2147483672" r:id="rId30"/>
    <p:sldLayoutId id="2147483694" r:id="rId31"/>
    <p:sldLayoutId id="2147483695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809" rtl="0" eaLnBrk="1" latinLnBrk="0" hangingPunct="1">
        <a:lnSpc>
          <a:spcPct val="100000"/>
        </a:lnSpc>
        <a:spcBef>
          <a:spcPct val="0"/>
        </a:spcBef>
        <a:buNone/>
        <a:defRPr sz="3266" kern="1200" cap="all" spc="345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1pPr>
      <a:lvl2pPr marL="164182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2pPr>
      <a:lvl3pPr marL="325483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3pPr>
      <a:lvl4pPr marL="489664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4pPr>
      <a:lvl5pPr marL="650965" indent="0" algn="l" defTabSz="685809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089" kern="1200">
          <a:solidFill>
            <a:schemeClr val="tx2"/>
          </a:solidFill>
          <a:latin typeface="+mn-lt"/>
          <a:ea typeface="+mn-ea"/>
          <a:cs typeface="+mn-cs"/>
        </a:defRPr>
      </a:lvl5pPr>
      <a:lvl6pPr marL="1885975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79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84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88" indent="-171452" algn="l" defTabSz="685809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5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9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14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18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22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26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31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36" algn="l" defTabSz="68580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artinsolent.github.io/happy_hour_2022/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8232DA2-C485-F620-72F1-72AD8C781955}"/>
              </a:ext>
            </a:extLst>
          </p:cNvPr>
          <p:cNvGrpSpPr/>
          <p:nvPr/>
        </p:nvGrpSpPr>
        <p:grpSpPr>
          <a:xfrm>
            <a:off x="536749" y="381000"/>
            <a:ext cx="7616651" cy="1219200"/>
            <a:chOff x="294110" y="-198726"/>
            <a:chExt cx="12194717" cy="12192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6BFBAB-7F0C-ABEB-0A69-89F9CBF2D645}"/>
                </a:ext>
              </a:extLst>
            </p:cNvPr>
            <p:cNvSpPr/>
            <p:nvPr/>
          </p:nvSpPr>
          <p:spPr>
            <a:xfrm>
              <a:off x="294110" y="-198726"/>
              <a:ext cx="12194717" cy="1219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 Placeholder 11">
              <a:extLst>
                <a:ext uri="{FF2B5EF4-FFF2-40B4-BE49-F238E27FC236}">
                  <a16:creationId xmlns:a16="http://schemas.microsoft.com/office/drawing/2014/main" id="{70557CCC-4513-FA13-826A-8D4BC997EEF4}"/>
                </a:ext>
              </a:extLst>
            </p:cNvPr>
            <p:cNvSpPr txBox="1">
              <a:spLocks/>
            </p:cNvSpPr>
            <p:nvPr/>
          </p:nvSpPr>
          <p:spPr>
            <a:xfrm>
              <a:off x="675110" y="203208"/>
              <a:ext cx="8382000" cy="762000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defPPr>
                <a:defRPr lang="en-US"/>
              </a:defPPr>
              <a:lvl1pPr marL="0" algn="l" defTabSz="1042121" rtl="0" eaLnBrk="1" latinLnBrk="0" hangingPunct="1">
                <a:defRPr sz="635" kern="1200" spc="136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521062" algn="l" defTabSz="1042121" rtl="0" eaLnBrk="1" latinLnBrk="0" hangingPunct="1">
                <a:defRPr sz="20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2121" algn="l" defTabSz="1042121" rtl="0" eaLnBrk="1" latinLnBrk="0" hangingPunct="1">
                <a:defRPr sz="20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3180" algn="l" defTabSz="1042121" rtl="0" eaLnBrk="1" latinLnBrk="0" hangingPunct="1">
                <a:defRPr sz="20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4242" algn="l" defTabSz="1042121" rtl="0" eaLnBrk="1" latinLnBrk="0" hangingPunct="1">
                <a:defRPr sz="20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5300" algn="l" defTabSz="1042121" rtl="0" eaLnBrk="1" latinLnBrk="0" hangingPunct="1">
                <a:defRPr sz="20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6362" algn="l" defTabSz="1042121" rtl="0" eaLnBrk="1" latinLnBrk="0" hangingPunct="1">
                <a:defRPr sz="20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47421" algn="l" defTabSz="1042121" rtl="0" eaLnBrk="1" latinLnBrk="0" hangingPunct="1">
                <a:defRPr sz="20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68483" algn="l" defTabSz="1042121" rtl="0" eaLnBrk="1" latinLnBrk="0" hangingPunct="1">
                <a:defRPr sz="2052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6600" dirty="0">
                  <a:solidFill>
                    <a:schemeClr val="bg1"/>
                  </a:solidFill>
                </a:rPr>
                <a:t>Martin Reid</a:t>
              </a:r>
            </a:p>
          </p:txBody>
        </p:sp>
      </p:grpSp>
      <p:pic>
        <p:nvPicPr>
          <p:cNvPr id="13" name="Picture 12" descr="A person holding a baby&#10;&#10;Description automatically generated">
            <a:extLst>
              <a:ext uri="{FF2B5EF4-FFF2-40B4-BE49-F238E27FC236}">
                <a16:creationId xmlns:a16="http://schemas.microsoft.com/office/drawing/2014/main" id="{B6509C5E-C548-C49F-0A65-A262A7517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020" y="-381000"/>
            <a:ext cx="65942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91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D28E51-BF52-5F25-A944-F7025A7C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67834" y="6337927"/>
            <a:ext cx="913213" cy="183375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r" defTabSz="1042121" rtl="0" eaLnBrk="1" latinLnBrk="0" hangingPunct="1">
              <a:defRPr sz="635" kern="1200" spc="136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21062" algn="l" defTabSz="1042121" rtl="0" eaLnBrk="1" latinLnBrk="0" hangingPunct="1"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2121" algn="l" defTabSz="1042121" rtl="0" eaLnBrk="1" latinLnBrk="0" hangingPunct="1"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63180" algn="l" defTabSz="1042121" rtl="0" eaLnBrk="1" latinLnBrk="0" hangingPunct="1"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84242" algn="l" defTabSz="1042121" rtl="0" eaLnBrk="1" latinLnBrk="0" hangingPunct="1"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05300" algn="l" defTabSz="1042121" rtl="0" eaLnBrk="1" latinLnBrk="0" hangingPunct="1"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26362" algn="l" defTabSz="1042121" rtl="0" eaLnBrk="1" latinLnBrk="0" hangingPunct="1"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47421" algn="l" defTabSz="1042121" rtl="0" eaLnBrk="1" latinLnBrk="0" hangingPunct="1"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68483" algn="l" defTabSz="1042121" rtl="0" eaLnBrk="1" latinLnBrk="0" hangingPunct="1">
              <a:defRPr sz="205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AB4D72-44D9-D547-9915-0125627D69FC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565B07-9ED9-EE1F-5DCE-1DE1291A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68" y="1637069"/>
            <a:ext cx="6918864" cy="38489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560E7C-70F5-59B0-C33F-3D1850C0B121}"/>
              </a:ext>
            </a:extLst>
          </p:cNvPr>
          <p:cNvSpPr txBox="1"/>
          <p:nvPr/>
        </p:nvSpPr>
        <p:spPr>
          <a:xfrm>
            <a:off x="834887" y="768627"/>
            <a:ext cx="1052222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000" dirty="0">
                <a:solidFill>
                  <a:schemeClr val="tx2"/>
                </a:solidFill>
              </a:rPr>
              <a:t>Happy Hour Session are on you timetable (COM411) every other week starting 5</a:t>
            </a:r>
            <a:r>
              <a:rPr lang="en-GB" sz="2000" baseline="30000" dirty="0">
                <a:solidFill>
                  <a:schemeClr val="tx2"/>
                </a:solidFill>
              </a:rPr>
              <a:t>th</a:t>
            </a:r>
            <a:r>
              <a:rPr lang="en-GB" sz="2000" dirty="0">
                <a:solidFill>
                  <a:schemeClr val="tx2"/>
                </a:solidFill>
              </a:rPr>
              <a:t> October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C330F-0B89-EF88-537B-F4D315F90A1D}"/>
              </a:ext>
            </a:extLst>
          </p:cNvPr>
          <p:cNvSpPr txBox="1"/>
          <p:nvPr/>
        </p:nvSpPr>
        <p:spPr>
          <a:xfrm>
            <a:off x="3049588" y="6113177"/>
            <a:ext cx="6096000" cy="408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https://martinsolent.github.io/happy_hour_2022/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644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E8DAFB-1978-FF90-8DA7-7FD2D5E2E24F}"/>
              </a:ext>
            </a:extLst>
          </p:cNvPr>
          <p:cNvSpPr/>
          <p:nvPr/>
        </p:nvSpPr>
        <p:spPr>
          <a:xfrm>
            <a:off x="0" y="0"/>
            <a:ext cx="12192000" cy="14478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10000" y="408395"/>
            <a:ext cx="4816845" cy="945786"/>
          </a:xfrm>
        </p:spPr>
        <p:txBody>
          <a:bodyPr>
            <a:noAutofit/>
          </a:bodyPr>
          <a:lstStyle/>
          <a:p>
            <a:r>
              <a:rPr lang="en-US" sz="4899" dirty="0">
                <a:solidFill>
                  <a:schemeClr val="bg1"/>
                </a:solidFill>
                <a:latin typeface="Trebuchet MS" panose="020B0703020202090204" pitchFamily="34" charset="0"/>
              </a:rPr>
              <a:t>Martin Reid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38600" y="1752600"/>
            <a:ext cx="7802722" cy="35086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</a:rPr>
              <a:t>Apprenticeship Programme Manager</a:t>
            </a:r>
            <a:br>
              <a:rPr lang="en-GB" sz="1800" dirty="0">
                <a:solidFill>
                  <a:schemeClr val="bg1"/>
                </a:solidFill>
              </a:rPr>
            </a:br>
            <a:br>
              <a:rPr lang="en-GB" sz="1800" dirty="0">
                <a:solidFill>
                  <a:schemeClr val="bg1"/>
                </a:solidFill>
              </a:rPr>
            </a:br>
            <a:r>
              <a:rPr lang="en-GB" sz="1800" dirty="0">
                <a:solidFill>
                  <a:schemeClr val="bg1"/>
                </a:solidFill>
              </a:rPr>
              <a:t>Course Leader for: </a:t>
            </a:r>
            <a:r>
              <a:rPr lang="en-GB" sz="1800" u="none" strike="noStrike" dirty="0">
                <a:solidFill>
                  <a:schemeClr val="bg1"/>
                </a:solidFill>
                <a:effectLst/>
              </a:rPr>
              <a:t>Computing Foundation</a:t>
            </a:r>
            <a:br>
              <a:rPr lang="en-GB" sz="1800" dirty="0">
                <a:solidFill>
                  <a:schemeClr val="bg1"/>
                </a:solidFill>
                <a:effectLst/>
              </a:rPr>
            </a:br>
            <a:r>
              <a:rPr lang="en-GB" sz="1800" u="none" strike="noStrike" dirty="0">
                <a:solidFill>
                  <a:schemeClr val="bg1"/>
                </a:solidFill>
                <a:effectLst/>
              </a:rPr>
              <a:t>Level 4 Data Analyst Apprenticeship</a:t>
            </a:r>
            <a:br>
              <a:rPr lang="en-GB" sz="1800" dirty="0">
                <a:solidFill>
                  <a:schemeClr val="bg1"/>
                </a:solidFill>
                <a:effectLst/>
              </a:rPr>
            </a:br>
            <a:r>
              <a:rPr lang="en-GB" sz="1800" u="none" strike="noStrike" dirty="0">
                <a:solidFill>
                  <a:schemeClr val="bg1"/>
                </a:solidFill>
                <a:effectLst/>
              </a:rPr>
              <a:t>HNC (HTQ 2024) Data Analyst</a:t>
            </a:r>
            <a:br>
              <a:rPr lang="en-GB" sz="1800" dirty="0">
                <a:solidFill>
                  <a:schemeClr val="bg1"/>
                </a:solidFill>
                <a:effectLst/>
              </a:rPr>
            </a:br>
            <a:r>
              <a:rPr lang="en-GB" sz="1800" u="none" strike="noStrike" dirty="0">
                <a:solidFill>
                  <a:schemeClr val="bg1"/>
                </a:solidFill>
                <a:effectLst/>
              </a:rPr>
              <a:t>BSc (Hons) Digital Design and Web Development</a:t>
            </a:r>
            <a:r>
              <a:rPr lang="en-GB" sz="1800" dirty="0">
                <a:solidFill>
                  <a:schemeClr val="bg1"/>
                </a:solidFill>
                <a:effectLst/>
              </a:rPr>
              <a:t> (L6)</a:t>
            </a:r>
            <a:br>
              <a:rPr lang="en-GB" sz="1800" dirty="0">
                <a:solidFill>
                  <a:schemeClr val="bg1"/>
                </a:solidFill>
                <a:effectLst/>
              </a:rPr>
            </a:br>
            <a:r>
              <a:rPr lang="en-GB" sz="1800" u="none" strike="noStrike" dirty="0">
                <a:solidFill>
                  <a:schemeClr val="bg1"/>
                </a:solidFill>
                <a:effectLst/>
              </a:rPr>
              <a:t>BSc (Hons) Digital and Technology Solutions (Apprenticeships)</a:t>
            </a:r>
            <a:r>
              <a:rPr lang="en-GB" sz="1800" dirty="0">
                <a:solidFill>
                  <a:schemeClr val="bg1"/>
                </a:solidFill>
                <a:effectLst/>
              </a:rPr>
              <a:t>,</a:t>
            </a:r>
            <a:br>
              <a:rPr lang="en-GB" sz="1800" dirty="0">
                <a:solidFill>
                  <a:schemeClr val="bg1"/>
                </a:solidFill>
                <a:effectLst/>
              </a:rPr>
            </a:br>
            <a:r>
              <a:rPr lang="en-GB" sz="1800" u="none" strike="noStrike" dirty="0">
                <a:solidFill>
                  <a:schemeClr val="bg1"/>
                </a:solidFill>
                <a:effectLst/>
              </a:rPr>
              <a:t>MSc Digital Design</a:t>
            </a:r>
            <a:br>
              <a:rPr lang="en-GB" sz="1800" u="none" strike="noStrike" dirty="0">
                <a:solidFill>
                  <a:srgbClr val="175D82"/>
                </a:solidFill>
                <a:effectLst/>
              </a:rPr>
            </a:br>
            <a:br>
              <a:rPr lang="en-GB" sz="2400" dirty="0">
                <a:solidFill>
                  <a:schemeClr val="bg1"/>
                </a:solidFill>
                <a:latin typeface="Trebuchet MS" panose="020B0703020202090204" pitchFamily="34" charset="0"/>
              </a:rPr>
            </a:br>
            <a:r>
              <a:rPr lang="en-GB" sz="1800" dirty="0">
                <a:solidFill>
                  <a:schemeClr val="bg1"/>
                </a:solidFill>
                <a:latin typeface="Trebuchet MS" panose="020B0703020202090204" pitchFamily="34" charset="0"/>
              </a:rPr>
              <a:t>Office: JM506</a:t>
            </a:r>
          </a:p>
          <a:p>
            <a:r>
              <a:rPr lang="en-GB" sz="1800" dirty="0" err="1">
                <a:solidFill>
                  <a:schemeClr val="bg1"/>
                </a:solidFill>
                <a:latin typeface="Trebuchet MS"/>
              </a:rPr>
              <a:t>martin.reid@solent.ac.uk</a:t>
            </a:r>
            <a:endParaRPr lang="en-GB" sz="1800" dirty="0">
              <a:solidFill>
                <a:schemeClr val="bg1"/>
              </a:solidFill>
              <a:latin typeface="Trebuchet MS"/>
            </a:endParaRPr>
          </a:p>
          <a:p>
            <a:endParaRPr lang="en-US" sz="2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F45AE7-6D62-3901-D80F-5797B4194D60}"/>
              </a:ext>
            </a:extLst>
          </p:cNvPr>
          <p:cNvSpPr/>
          <p:nvPr/>
        </p:nvSpPr>
        <p:spPr>
          <a:xfrm>
            <a:off x="5943600" y="601980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GB" sz="2000" b="0" i="0" dirty="0">
                <a:solidFill>
                  <a:schemeClr val="bg1"/>
                </a:solidFill>
                <a:effectLst/>
              </a:rPr>
              <a:t>Computing | Science &amp; Engineering</a:t>
            </a:r>
            <a:endParaRPr lang="en-US" sz="2000" b="0" dirty="0">
              <a:solidFill>
                <a:schemeClr val="bg1"/>
              </a:solidFill>
            </a:endParaRPr>
          </a:p>
          <a:p>
            <a:pPr algn="r"/>
            <a:r>
              <a:rPr lang="en-GB" sz="2000" b="0" dirty="0">
                <a:solidFill>
                  <a:schemeClr val="bg1"/>
                </a:solidFill>
              </a:rPr>
              <a:t>Solent University - Southampton</a:t>
            </a:r>
            <a:endParaRPr lang="en-US" sz="2000" b="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9313" y="565643"/>
            <a:ext cx="2860761" cy="2832877"/>
          </a:xfrm>
          <a:ln w="19050"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1535005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E56A93D-A153-9D68-5BD9-763B1FE0A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408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F2661-4261-D00D-AFB0-41C5D263F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609600"/>
            <a:ext cx="3692314" cy="37338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04295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BEA725-6B8D-D609-F63B-C53143D94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44769">
            <a:off x="1443605" y="374856"/>
            <a:ext cx="4123869" cy="6108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1CFBEB-7836-0282-5719-D33B7F565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865638">
            <a:off x="5166884" y="198133"/>
            <a:ext cx="4537851" cy="609874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08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AB6BFD-FB3D-6720-B2FB-54706371D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15475">
            <a:off x="2450500" y="339555"/>
            <a:ext cx="5180395" cy="596234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87632E-E313-584E-2AB9-90DD4FF6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56486">
            <a:off x="3414158" y="1218335"/>
            <a:ext cx="6654478" cy="4421331"/>
          </a:xfrm>
          <a:prstGeom prst="rect">
            <a:avLst/>
          </a:prstGeom>
          <a:ln w="444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62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B39ADA-4CDA-843E-36F5-E89A38CD1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32468">
            <a:off x="764546" y="1714412"/>
            <a:ext cx="10662907" cy="37544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359A842-3FBD-263B-0AB9-CFA96026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7955">
            <a:off x="292768" y="1204805"/>
            <a:ext cx="11285897" cy="38979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6B90A3-6977-CE45-34E2-027D1B72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99990">
            <a:off x="748262" y="1419654"/>
            <a:ext cx="10596893" cy="3728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092C6D-35D6-0B32-9B82-2A07EC9A9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868840">
            <a:off x="826817" y="1458969"/>
            <a:ext cx="11110594" cy="394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7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8FD198-E465-3531-F3F9-DCFFDC86F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76200"/>
            <a:ext cx="4842266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DCDA46C-D8E0-FEC3-B377-691125ECF9E5}"/>
              </a:ext>
            </a:extLst>
          </p:cNvPr>
          <p:cNvSpPr txBox="1"/>
          <p:nvPr/>
        </p:nvSpPr>
        <p:spPr>
          <a:xfrm rot="20676366">
            <a:off x="-98730" y="2193315"/>
            <a:ext cx="12202527" cy="20005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800" dirty="0">
                <a:solidFill>
                  <a:srgbClr val="FFFFFF"/>
                </a:solidFill>
                <a:latin typeface="Impact" panose="020B0806030902050204" pitchFamily="34" charset="0"/>
              </a:rPr>
              <a:t>TRANSFORMATION</a:t>
            </a:r>
          </a:p>
        </p:txBody>
      </p:sp>
    </p:spTree>
    <p:extLst>
      <p:ext uri="{BB962C8B-B14F-4D97-AF65-F5344CB8AC3E}">
        <p14:creationId xmlns:p14="http://schemas.microsoft.com/office/powerpoint/2010/main" val="3483219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581118-D253-ED93-BDE9-826A91D53C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20" r="14788"/>
          <a:stretch/>
        </p:blipFill>
        <p:spPr>
          <a:xfrm>
            <a:off x="1587" y="-117408"/>
            <a:ext cx="12192001" cy="6975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CFB7AAC-0E82-5326-E23E-B0C14DD3F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92720">
            <a:off x="4406738" y="400872"/>
            <a:ext cx="3794580" cy="5862140"/>
          </a:xfrm>
          <a:prstGeom prst="rect">
            <a:avLst/>
          </a:prstGeom>
          <a:ln w="4127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42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in chairs in a room with a large screen&#10;&#10;Description automatically generated">
            <a:extLst>
              <a:ext uri="{FF2B5EF4-FFF2-40B4-BE49-F238E27FC236}">
                <a16:creationId xmlns:a16="http://schemas.microsoft.com/office/drawing/2014/main" id="{509AB6A5-E1F4-E9DF-43F7-C57418B71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294219">
            <a:off x="679938" y="436273"/>
            <a:ext cx="6551111" cy="3590828"/>
          </a:xfrm>
          <a:prstGeom prst="rect">
            <a:avLst/>
          </a:prstGeom>
        </p:spPr>
      </p:pic>
      <p:pic>
        <p:nvPicPr>
          <p:cNvPr id="2" name="Picture 1" descr="A group of people sitting in chairs in a room&#10;&#10;Description automatically generated">
            <a:extLst>
              <a:ext uri="{FF2B5EF4-FFF2-40B4-BE49-F238E27FC236}">
                <a16:creationId xmlns:a16="http://schemas.microsoft.com/office/drawing/2014/main" id="{A7A2F5D6-EBC9-1C79-2D51-C68A8FE8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1355">
            <a:off x="4848859" y="3006188"/>
            <a:ext cx="6934200" cy="329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47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people in graduation gowns and caps&#10;&#10;Description automatically generated with medium confidence">
            <a:extLst>
              <a:ext uri="{FF2B5EF4-FFF2-40B4-BE49-F238E27FC236}">
                <a16:creationId xmlns:a16="http://schemas.microsoft.com/office/drawing/2014/main" id="{04DF9BB3-AC6E-323D-F299-95BB87CC67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56850">
            <a:off x="2037195" y="343614"/>
            <a:ext cx="6841057" cy="595289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D693A46-ABFF-1040-BD83-53684BF16C97}"/>
              </a:ext>
            </a:extLst>
          </p:cNvPr>
          <p:cNvSpPr/>
          <p:nvPr/>
        </p:nvSpPr>
        <p:spPr>
          <a:xfrm>
            <a:off x="9189315" y="6150130"/>
            <a:ext cx="27442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>
                <a:latin typeface="Trebuchet MS" panose="020B0703020202090204" pitchFamily="34" charset="0"/>
              </a:rPr>
              <a:t>@</a:t>
            </a:r>
            <a:r>
              <a:rPr lang="en-GB" sz="2800" dirty="0" err="1">
                <a:latin typeface="Trebuchet MS" panose="020B0703020202090204" pitchFamily="34" charset="0"/>
              </a:rPr>
              <a:t>WebDevSolent</a:t>
            </a:r>
            <a:endParaRPr lang="en-GB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03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heme/theme1.xml><?xml version="1.0" encoding="utf-8"?>
<a:theme xmlns:a="http://schemas.openxmlformats.org/drawingml/2006/main" name="Office Theme">
  <a:themeElements>
    <a:clrScheme name="Custom 551">
      <a:dk1>
        <a:sysClr val="windowText" lastClr="000000"/>
      </a:dk1>
      <a:lt1>
        <a:sysClr val="window" lastClr="FFFFFF"/>
      </a:lt1>
      <a:dk2>
        <a:srgbClr val="172934"/>
      </a:dk2>
      <a:lt2>
        <a:srgbClr val="E7E6E6"/>
      </a:lt2>
      <a:accent1>
        <a:srgbClr val="E3061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lent-ppt-template-newlogo-widescreen-highlander" id="{DD681362-A537-4766-ADDD-EAE0C1D8C12F}" vid="{22236B1B-48FF-47E3-828A-321E869D468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2126</TotalTime>
  <Words>340</Words>
  <Application>Microsoft Office PowerPoint</Application>
  <PresentationFormat>Widescreen</PresentationFormat>
  <Paragraphs>33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Impact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Martin Reid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Southampton Solent University</dc:creator>
  <cp:lastModifiedBy>Martin Reid</cp:lastModifiedBy>
  <cp:revision>152</cp:revision>
  <dcterms:created xsi:type="dcterms:W3CDTF">2017-02-28T18:13:28Z</dcterms:created>
  <dcterms:modified xsi:type="dcterms:W3CDTF">2023-09-19T21:01:04Z</dcterms:modified>
</cp:coreProperties>
</file>